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7" r:id="rId2"/>
    <p:sldId id="257" r:id="rId3"/>
    <p:sldId id="288" r:id="rId4"/>
    <p:sldId id="264" r:id="rId5"/>
    <p:sldId id="285" r:id="rId6"/>
    <p:sldId id="280" r:id="rId7"/>
    <p:sldId id="282" r:id="rId8"/>
    <p:sldId id="29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487B23-86D7-43E2-AA77-569AB07723CC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1686F-67D3-4C6D-9B90-F94F33787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487B23-86D7-43E2-AA77-569AB07723CC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1686F-67D3-4C6D-9B90-F94F33787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487B23-86D7-43E2-AA77-569AB07723CC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1686F-67D3-4C6D-9B90-F94F33787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487B23-86D7-43E2-AA77-569AB07723CC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1686F-67D3-4C6D-9B90-F94F33787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487B23-86D7-43E2-AA77-569AB07723CC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1686F-67D3-4C6D-9B90-F94F33787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487B23-86D7-43E2-AA77-569AB07723CC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1686F-67D3-4C6D-9B90-F94F33787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487B23-86D7-43E2-AA77-569AB07723CC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1686F-67D3-4C6D-9B90-F94F33787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487B23-86D7-43E2-AA77-569AB07723CC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1686F-67D3-4C6D-9B90-F94F33787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487B23-86D7-43E2-AA77-569AB07723CC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1686F-67D3-4C6D-9B90-F94F33787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487B23-86D7-43E2-AA77-569AB07723CC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1686F-67D3-4C6D-9B90-F94F33787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487B23-86D7-43E2-AA77-569AB07723CC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1686F-67D3-4C6D-9B90-F94F33787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6487B23-86D7-43E2-AA77-569AB07723CC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C91686F-67D3-4C6D-9B90-F94F33787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3141110"/>
          </a:xfrm>
        </p:spPr>
        <p:txBody>
          <a:bodyPr>
            <a:normAutofit/>
          </a:bodyPr>
          <a:lstStyle/>
          <a:p>
            <a:r>
              <a:rPr lang="ru-RU" dirty="0" smtClean="0"/>
              <a:t>Практика формирования умения выделять введение и заключение в разных типах текста.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4653136"/>
            <a:ext cx="7406640" cy="1080120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ru-RU" b="1" dirty="0" smtClean="0"/>
              <a:t>Обухова Марина Леонидовна,</a:t>
            </a:r>
          </a:p>
          <a:p>
            <a:pPr algn="r"/>
            <a:r>
              <a:rPr lang="ru-RU" b="1" dirty="0" smtClean="0"/>
              <a:t> учитель начальных классов </a:t>
            </a:r>
          </a:p>
          <a:p>
            <a:pPr algn="r"/>
            <a:r>
              <a:rPr lang="ru-RU" b="1" dirty="0" smtClean="0"/>
              <a:t>МБОУ СОШ №1 г.Оханска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274638"/>
            <a:ext cx="6665944" cy="85010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МБОУ СОШ№ 1  г.Оханска  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196752"/>
            <a:ext cx="7498080" cy="505164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Дефицит: Отражение в плане композиции текста  (по всем типам текста)</a:t>
            </a:r>
            <a:endParaRPr lang="ru-RU" dirty="0" smtClean="0"/>
          </a:p>
          <a:p>
            <a:pPr>
              <a:buNone/>
            </a:pPr>
            <a:r>
              <a:rPr lang="ru-RU" b="1" u="sng" dirty="0" smtClean="0"/>
              <a:t>Проблема:</a:t>
            </a:r>
            <a:r>
              <a:rPr lang="ru-RU" dirty="0" smtClean="0"/>
              <a:t> дети не всегда правильно делят текст на части,  в связи  с чем неточно называют пункты плана</a:t>
            </a:r>
          </a:p>
          <a:p>
            <a:pPr>
              <a:buNone/>
            </a:pPr>
            <a:r>
              <a:rPr lang="ru-RU" b="1" u="sng" dirty="0" smtClean="0"/>
              <a:t>Средства решения: </a:t>
            </a:r>
          </a:p>
          <a:p>
            <a:r>
              <a:rPr lang="ru-RU" dirty="0" smtClean="0"/>
              <a:t>практикумы в рамках уроков русского языка в 5 классе </a:t>
            </a:r>
          </a:p>
          <a:p>
            <a:r>
              <a:rPr lang="ru-RU" dirty="0" smtClean="0"/>
              <a:t>продолжительность до 10 минут </a:t>
            </a:r>
          </a:p>
          <a:p>
            <a:r>
              <a:rPr lang="ru-RU" dirty="0" smtClean="0"/>
              <a:t>сроки: сентябрь-начало октября</a:t>
            </a:r>
          </a:p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3711" r="12499" b="12978"/>
          <a:stretch>
            <a:fillRect/>
          </a:stretch>
        </p:blipFill>
        <p:spPr bwMode="auto">
          <a:xfrm>
            <a:off x="101601" y="260648"/>
            <a:ext cx="8905383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0" y="260648"/>
            <a:ext cx="6886520" cy="36004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МБОУ СОШ№ 1  г.Оханска 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ru-RU" sz="2800" dirty="0" smtClean="0"/>
          </a:p>
          <a:p>
            <a:pPr>
              <a:buFontTx/>
              <a:buChar char="-"/>
            </a:pPr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764704"/>
          <a:ext cx="9144000" cy="5031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584"/>
                <a:gridCol w="3744416"/>
                <a:gridCol w="2286000"/>
                <a:gridCol w="2286000"/>
              </a:tblGrid>
              <a:tr h="686988">
                <a:tc>
                  <a:txBody>
                    <a:bodyPr/>
                    <a:lstStyle/>
                    <a:p>
                      <a:r>
                        <a:rPr lang="en-US" dirty="0" smtClean="0"/>
                        <a:t>N 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этапа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Сроки проведения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Кол-во уроков</a:t>
                      </a:r>
                      <a:endParaRPr lang="ru-RU" dirty="0"/>
                    </a:p>
                  </a:txBody>
                  <a:tcPr/>
                </a:tc>
              </a:tr>
              <a:tr h="686988">
                <a:tc>
                  <a:txBody>
                    <a:bodyPr/>
                    <a:lstStyle/>
                    <a:p>
                      <a:r>
                        <a:rPr lang="ru-RU" dirty="0" smtClean="0"/>
                        <a:t>1.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Выделение</a:t>
                      </a:r>
                      <a:r>
                        <a:rPr lang="ru-RU" baseline="0" dirty="0" smtClean="0"/>
                        <a:t> введения и заключения в  текстах описания и повествования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неделя сентября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r>
                        <a:rPr lang="ru-RU" baseline="0" dirty="0" smtClean="0"/>
                        <a:t> уроков</a:t>
                      </a:r>
                      <a:endParaRPr lang="ru-RU" dirty="0"/>
                    </a:p>
                  </a:txBody>
                  <a:tcPr/>
                </a:tc>
              </a:tr>
              <a:tr h="686988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Определение  текстов, где отсутствует введение или заключение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2 неделя сентября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5</a:t>
                      </a:r>
                      <a:r>
                        <a:rPr lang="ru-RU" baseline="0" dirty="0" smtClean="0"/>
                        <a:t> уроков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686988">
                <a:tc>
                  <a:txBody>
                    <a:bodyPr/>
                    <a:lstStyle/>
                    <a:p>
                      <a:r>
                        <a:rPr lang="ru-RU" dirty="0" smtClean="0"/>
                        <a:t>3.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Подбор введения и заключения к основной части текста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неделя</a:t>
                      </a:r>
                      <a:r>
                        <a:rPr lang="ru-RU" baseline="0" dirty="0" smtClean="0"/>
                        <a:t> сентября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5</a:t>
                      </a:r>
                      <a:r>
                        <a:rPr lang="ru-RU" baseline="0" dirty="0" smtClean="0"/>
                        <a:t> уроков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686988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Отображение в пунктах плана основных аспектов каждой части текста 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  неделя  сентября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5</a:t>
                      </a:r>
                      <a:r>
                        <a:rPr lang="ru-RU" baseline="0" dirty="0" smtClean="0"/>
                        <a:t> уроков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686988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Контрольное мероприятие в форме интерактивного тренажера-раскраски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Начало октября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r>
                        <a:rPr lang="ru-RU" baseline="0" dirty="0" smtClean="0"/>
                        <a:t> урок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/>
              <a:t>МБОУ СОШ №1г.Оханска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Контрольное мероприятие </a:t>
            </a:r>
          </a:p>
          <a:p>
            <a:r>
              <a:rPr lang="ru-RU" b="1" dirty="0" smtClean="0"/>
              <a:t>Форма</a:t>
            </a:r>
            <a:r>
              <a:rPr lang="ru-RU" dirty="0" smtClean="0"/>
              <a:t>: индивидуальное задание с использованием тренажера-раскраски</a:t>
            </a:r>
          </a:p>
          <a:p>
            <a:r>
              <a:rPr lang="ru-RU" b="1" dirty="0" smtClean="0"/>
              <a:t>Цель</a:t>
            </a:r>
            <a:r>
              <a:rPr lang="ru-RU" dirty="0" smtClean="0"/>
              <a:t>: проверить умение учащихся выделять в текстах описание и повествование введение и заключение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:\презентация\depositphotos_23148782-stock-illustration-vector-umbrella-and-rain-drop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500166" y="476672"/>
            <a:ext cx="64807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Интерактивный тренажёр-раскраска 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по теме «Типы текстов. Работа с текстами»</a:t>
            </a:r>
          </a:p>
          <a:p>
            <a:pPr algn="ctr"/>
            <a:endParaRPr lang="ru-RU" sz="24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algn="ctr"/>
            <a:r>
              <a:rPr lang="ru-RU" sz="2400" dirty="0" smtClean="0">
                <a:solidFill>
                  <a:srgbClr val="002060"/>
                </a:solidFill>
                <a:latin typeface="Monotype Corsiva" pitchFamily="66" charset="0"/>
              </a:rPr>
              <a:t>Русский язык,  5 класс.</a:t>
            </a:r>
          </a:p>
          <a:p>
            <a:pPr algn="ctr"/>
            <a:r>
              <a:rPr lang="ru-RU" sz="2400" dirty="0" smtClean="0">
                <a:solidFill>
                  <a:srgbClr val="002060"/>
                </a:solidFill>
                <a:latin typeface="Monotype Corsiva" pitchFamily="66" charset="0"/>
              </a:rPr>
              <a:t>« Приключение </a:t>
            </a:r>
            <a:r>
              <a:rPr lang="ru-RU" sz="2400" dirty="0" err="1" smtClean="0">
                <a:solidFill>
                  <a:srgbClr val="002060"/>
                </a:solidFill>
                <a:latin typeface="Monotype Corsiva" pitchFamily="66" charset="0"/>
              </a:rPr>
              <a:t>Капитошки</a:t>
            </a:r>
            <a:r>
              <a:rPr lang="ru-RU" sz="2400" dirty="0" smtClean="0">
                <a:solidFill>
                  <a:srgbClr val="002060"/>
                </a:solidFill>
                <a:latin typeface="Monotype Corsiva" pitchFamily="66" charset="0"/>
              </a:rPr>
              <a:t>»</a:t>
            </a:r>
            <a:endParaRPr lang="ru-RU" sz="2400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29256" y="4071942"/>
            <a:ext cx="353409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Обухова Марина 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Леонидовна</a:t>
            </a:r>
          </a:p>
          <a:p>
            <a:pPr algn="ctr"/>
            <a:r>
              <a:rPr lang="ru-RU" sz="2400" b="1" dirty="0" err="1" smtClean="0">
                <a:solidFill>
                  <a:srgbClr val="002060"/>
                </a:solidFill>
                <a:latin typeface="Monotype Corsiva" pitchFamily="66" charset="0"/>
              </a:rPr>
              <a:t>Носкова</a:t>
            </a:r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 Светлана Михайловна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Monotype Corsiva" pitchFamily="66" charset="0"/>
              </a:rPr>
              <a:t>Учителя начальных классов 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Monotype Corsiva" pitchFamily="66" charset="0"/>
              </a:rPr>
              <a:t>МБОУ СОШ № 1 г. Оханска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Monotype Corsiva" pitchFamily="66" charset="0"/>
              </a:rPr>
              <a:t>ноябрь, 2019 год</a:t>
            </a:r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8532440" y="6309320"/>
            <a:ext cx="360040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1628800"/>
            <a:ext cx="813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Monotype Corsiva" pitchFamily="66" charset="0"/>
              </a:rPr>
              <a:t>Помоги </a:t>
            </a:r>
            <a:r>
              <a:rPr lang="ru-RU" sz="2400" dirty="0" err="1" smtClean="0">
                <a:solidFill>
                  <a:srgbClr val="002060"/>
                </a:solidFill>
                <a:latin typeface="Monotype Corsiva" pitchFamily="66" charset="0"/>
              </a:rPr>
              <a:t>Капитошке</a:t>
            </a:r>
            <a:r>
              <a:rPr lang="ru-RU" sz="2400" dirty="0" smtClean="0">
                <a:solidFill>
                  <a:srgbClr val="002060"/>
                </a:solidFill>
                <a:latin typeface="Monotype Corsiva" pitchFamily="66" charset="0"/>
              </a:rPr>
              <a:t> раскрасить картинку. Для этого выполни задания.</a:t>
            </a:r>
          </a:p>
          <a:p>
            <a:pPr algn="ctr"/>
            <a:r>
              <a:rPr lang="ru-RU" sz="2400" dirty="0" smtClean="0">
                <a:solidFill>
                  <a:srgbClr val="002060"/>
                </a:solidFill>
                <a:latin typeface="Monotype Corsiva" pitchFamily="66" charset="0"/>
              </a:rPr>
              <a:t> Удачи!</a:t>
            </a:r>
          </a:p>
        </p:txBody>
      </p:sp>
      <p:sp>
        <p:nvSpPr>
          <p:cNvPr id="5" name="Управляющая кнопка: домой 4">
            <a:hlinkClick r:id="" action="ppaction://noaction" highlightClick="1"/>
          </p:cNvPr>
          <p:cNvSpPr/>
          <p:nvPr/>
        </p:nvSpPr>
        <p:spPr>
          <a:xfrm>
            <a:off x="971600" y="4725144"/>
            <a:ext cx="360040" cy="3600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  </a:t>
            </a:r>
            <a:endParaRPr lang="ru-RU" dirty="0"/>
          </a:p>
        </p:txBody>
      </p:sp>
      <p:sp>
        <p:nvSpPr>
          <p:cNvPr id="6" name="Управляющая кнопка: возврат 5">
            <a:hlinkClick r:id="" action="ppaction://noaction" highlightClick="1"/>
          </p:cNvPr>
          <p:cNvSpPr/>
          <p:nvPr/>
        </p:nvSpPr>
        <p:spPr>
          <a:xfrm flipH="1">
            <a:off x="971600" y="5301208"/>
            <a:ext cx="360040" cy="36004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  </a:t>
            </a:r>
            <a:endParaRPr lang="ru-RU" dirty="0"/>
          </a:p>
        </p:txBody>
      </p:sp>
      <p:sp>
        <p:nvSpPr>
          <p:cNvPr id="7" name="Управляющая кнопка: далее 6">
            <a:hlinkClick r:id="" action="ppaction://noaction" highlightClick="1"/>
          </p:cNvPr>
          <p:cNvSpPr/>
          <p:nvPr/>
        </p:nvSpPr>
        <p:spPr>
          <a:xfrm>
            <a:off x="971600" y="4149080"/>
            <a:ext cx="360040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8532440" y="6309320"/>
            <a:ext cx="360040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сведения 8">
            <a:hlinkClick r:id="" action="ppaction://noaction" highlightClick="1"/>
          </p:cNvPr>
          <p:cNvSpPr/>
          <p:nvPr/>
        </p:nvSpPr>
        <p:spPr>
          <a:xfrm>
            <a:off x="971600" y="5877272"/>
            <a:ext cx="360040" cy="360040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475656" y="4077072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  <a:latin typeface="Monotype Corsiva" pitchFamily="66" charset="0"/>
              </a:rPr>
              <a:t>Кнопка перехода на следующий слайд</a:t>
            </a:r>
            <a:r>
              <a:rPr lang="ru-RU" sz="2400" dirty="0" smtClean="0">
                <a:solidFill>
                  <a:srgbClr val="002060"/>
                </a:solidFill>
                <a:latin typeface="Monotype Corsiva" pitchFamily="66" charset="0"/>
              </a:rPr>
              <a:t>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75656" y="5297723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  <a:latin typeface="Monotype Corsiva" pitchFamily="66" charset="0"/>
              </a:rPr>
              <a:t>Кнопка возврата на предыдущий слайд.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75656" y="4718175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  <a:latin typeface="Monotype Corsiva" pitchFamily="66" charset="0"/>
              </a:rPr>
              <a:t>Кнопка выхода из игры.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75656" y="5877272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  <a:latin typeface="Monotype Corsiva" pitchFamily="66" charset="0"/>
              </a:rPr>
              <a:t>Список используемых иллюстраций.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143108" y="357166"/>
            <a:ext cx="459773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6600" b="1" dirty="0" smtClean="0">
                <a:solidFill>
                  <a:srgbClr val="0070C0"/>
                </a:solidFill>
                <a:latin typeface="Monotype Corsiva" pitchFamily="66" charset="0"/>
              </a:rPr>
              <a:t>Инструкция  </a:t>
            </a:r>
          </a:p>
        </p:txBody>
      </p:sp>
      <p:sp>
        <p:nvSpPr>
          <p:cNvPr id="15" name="Управляющая кнопка: справка 14">
            <a:hlinkClick r:id="" action="ppaction://noaction" highlightClick="1"/>
          </p:cNvPr>
          <p:cNvSpPr/>
          <p:nvPr/>
        </p:nvSpPr>
        <p:spPr>
          <a:xfrm>
            <a:off x="971600" y="3645024"/>
            <a:ext cx="360040" cy="357760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1475656" y="3573016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  <a:latin typeface="Monotype Corsiva" pitchFamily="66" charset="0"/>
              </a:rPr>
              <a:t>Кнопка к подсказке</a:t>
            </a:r>
            <a:r>
              <a:rPr lang="ru-RU" sz="2400" dirty="0" smtClean="0">
                <a:solidFill>
                  <a:srgbClr val="002060"/>
                </a:solidFill>
                <a:latin typeface="Monotype Corsiva" pitchFamily="66" charset="0"/>
              </a:rPr>
              <a:t>. </a:t>
            </a:r>
          </a:p>
        </p:txBody>
      </p:sp>
      <p:pic>
        <p:nvPicPr>
          <p:cNvPr id="2050" name="Picture 2" descr="F:\презентация\59caf0be8a03074a0d0d19c778ca6b1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3286124"/>
            <a:ext cx="2590765" cy="25431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МБОУ СОШ № 1 г. Оханска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Обухова Марина Леонидовна, учитель начальных классов 1 категории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Сайт школы: </a:t>
            </a:r>
            <a:r>
              <a:rPr lang="en-US" dirty="0" smtClean="0"/>
              <a:t>ohanskchool.ucoz.ru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1279</TotalTime>
  <Words>297</Words>
  <Application>Microsoft Office PowerPoint</Application>
  <PresentationFormat>Экран (4:3)</PresentationFormat>
  <Paragraphs>70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Практика формирования умения выделять введение и заключение в разных типах текста.</vt:lpstr>
      <vt:lpstr>МБОУ СОШ№ 1  г.Оханска  </vt:lpstr>
      <vt:lpstr>Слайд 3</vt:lpstr>
      <vt:lpstr>МБОУ СОШ№ 1  г.Оханска </vt:lpstr>
      <vt:lpstr>МБОУ СОШ №1г.Оханска</vt:lpstr>
      <vt:lpstr>Слайд 6</vt:lpstr>
      <vt:lpstr>Слайд 7</vt:lpstr>
      <vt:lpstr>МБОУ СОШ № 1 г. Оханска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Замысел программы апробационной деятельности МБОУ СОШ№1 г.Оханска</dc:title>
  <dc:creator>Larisa</dc:creator>
  <cp:lastModifiedBy>Larisa</cp:lastModifiedBy>
  <cp:revision>61</cp:revision>
  <dcterms:created xsi:type="dcterms:W3CDTF">2017-03-17T10:14:14Z</dcterms:created>
  <dcterms:modified xsi:type="dcterms:W3CDTF">2019-11-26T12:33:34Z</dcterms:modified>
</cp:coreProperties>
</file>